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72" r:id="rId6"/>
    <p:sldId id="273" r:id="rId7"/>
    <p:sldId id="274" r:id="rId8"/>
    <p:sldId id="275" r:id="rId9"/>
    <p:sldId id="277" r:id="rId10"/>
    <p:sldId id="278" r:id="rId11"/>
    <p:sldId id="279" r:id="rId12"/>
    <p:sldId id="280" r:id="rId13"/>
    <p:sldId id="284" r:id="rId14"/>
    <p:sldId id="283" r:id="rId15"/>
    <p:sldId id="286" r:id="rId16"/>
    <p:sldId id="258" r:id="rId17"/>
    <p:sldId id="259" r:id="rId18"/>
    <p:sldId id="260" r:id="rId19"/>
    <p:sldId id="261" r:id="rId20"/>
    <p:sldId id="287" r:id="rId21"/>
    <p:sldId id="288" r:id="rId22"/>
    <p:sldId id="262" r:id="rId23"/>
    <p:sldId id="263" r:id="rId24"/>
    <p:sldId id="289" r:id="rId25"/>
    <p:sldId id="265" r:id="rId26"/>
    <p:sldId id="266" r:id="rId27"/>
    <p:sldId id="267" r:id="rId28"/>
    <p:sldId id="268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18:14:16.3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24575,'30'2'0,"1"1"0,48 12 0,-37-6 0,27 1 0,0-3 0,107-3 0,-149-3 0,50 9 0,2 0 0,-10-8 0,-42-2 0,-1 1 0,1 1 0,0 1 0,-1 1 0,1 1 0,27 10 0,-40-10-341,0-1 0,1-1-1,25 4 1,-13-5-6485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8T18:14:28.395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1,'774'0,"-735"2,50 8,20 2,-79-11,1 2,45 9,-43-6,1-2,-1-1,49-3,-46-1,-1 2,0 1,35 8,-49-6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8T18:14:30.904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1 100,'10'-1,"0"0,0-1,1 0,-1-1,17-7,21-5,-6 8,1 2,0 2,43 3,24-2,2-11,-26 2,-16 3,184-9,247 18,-479 0,1 2,40 8,-42-6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8T18:14:31.879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8T18:47:59.31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0,'423'0,"-400"1,0 2,28 5,33 4,259-10,-177-3,-145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8T18:48:01.31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0 144,'45'-3,"0"-1,70-17,-50 8,-35 7,23-5,1 3,75-2,-98 11,0-2,1-2,41-7,130-26,-109 22,-65 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8T18:48:02.300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customXml" Target="../ink/ink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G"/><Relationship Id="rId7" Type="http://schemas.openxmlformats.org/officeDocument/2006/relationships/customXml" Target="../ink/ink5.xml"/><Relationship Id="rId12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11" Type="http://schemas.openxmlformats.org/officeDocument/2006/relationships/customXml" Target="../ink/ink7.xml"/><Relationship Id="rId5" Type="http://schemas.openxmlformats.org/officeDocument/2006/relationships/image" Target="../media/image11.JPG"/><Relationship Id="rId10" Type="http://schemas.openxmlformats.org/officeDocument/2006/relationships/image" Target="../media/image12.png"/><Relationship Id="rId4" Type="http://schemas.openxmlformats.org/officeDocument/2006/relationships/image" Target="../media/image10.JPG"/><Relationship Id="rId9" Type="http://schemas.openxmlformats.org/officeDocument/2006/relationships/customXml" Target="../ink/ink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3F313-2D35-1858-A33F-5C91F7261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648070"/>
            <a:ext cx="8825658" cy="2654423"/>
          </a:xfrm>
        </p:spPr>
        <p:txBody>
          <a:bodyPr/>
          <a:lstStyle/>
          <a:p>
            <a:r>
              <a:rPr lang="cs-CZ" dirty="0"/>
              <a:t>Juvenilní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ECB65C-E5A7-EC9E-223F-FCA813FF1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632298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Eliška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Dorčáková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/>
              <a:t>Dermatovenerologiké</a:t>
            </a:r>
            <a:r>
              <a:rPr lang="cs-CZ" dirty="0"/>
              <a:t> odd.</a:t>
            </a:r>
          </a:p>
          <a:p>
            <a:r>
              <a:rPr lang="cs-CZ" dirty="0"/>
              <a:t>Nemocnice </a:t>
            </a:r>
            <a:r>
              <a:rPr lang="cs-CZ" dirty="0" err="1"/>
              <a:t>Č.Budejovice,a.s</a:t>
            </a:r>
            <a:r>
              <a:rPr lang="cs-CZ" dirty="0"/>
              <a:t>.</a:t>
            </a:r>
          </a:p>
          <a:p>
            <a:r>
              <a:rPr lang="cs-CZ" dirty="0"/>
              <a:t>Kongres dětské </a:t>
            </a:r>
            <a:r>
              <a:rPr lang="cs-CZ" dirty="0" err="1"/>
              <a:t>dermatovenerologie</a:t>
            </a:r>
            <a:endParaRPr lang="cs-CZ" dirty="0"/>
          </a:p>
          <a:p>
            <a:r>
              <a:rPr lang="cs-CZ" dirty="0"/>
              <a:t>18.10.2024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B4EC3D-1127-B6B7-B67B-DB1BACA13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325379"/>
            <a:ext cx="5024761" cy="290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9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78AF7-21C4-4EA5-C345-14D53896F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D1F0FB-2CED-C8B8-E643-9408A2918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Doporučení: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Konzultace stran výsledku  sérologie a western </a:t>
            </a:r>
            <a:r>
              <a:rPr lang="cs-CZ" dirty="0" err="1"/>
              <a:t>blotu</a:t>
            </a:r>
            <a:r>
              <a:rPr lang="cs-CZ" dirty="0"/>
              <a:t> </a:t>
            </a:r>
            <a:r>
              <a:rPr lang="cs-CZ" dirty="0" err="1"/>
              <a:t>borrelií</a:t>
            </a:r>
            <a:r>
              <a:rPr lang="cs-CZ" dirty="0"/>
              <a:t>, </a:t>
            </a:r>
            <a:r>
              <a:rPr lang="cs-CZ" dirty="0" err="1"/>
              <a:t>přeléčení</a:t>
            </a:r>
            <a:r>
              <a:rPr lang="cs-CZ" dirty="0"/>
              <a:t> jakožto možného spouštěče  </a:t>
            </a:r>
            <a:r>
              <a:rPr lang="cs-CZ" dirty="0" err="1"/>
              <a:t>dermatomyozitidy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Lokálně: </a:t>
            </a:r>
            <a:r>
              <a:rPr lang="cs-CZ" dirty="0" err="1"/>
              <a:t>zvláčńující</a:t>
            </a:r>
            <a:r>
              <a:rPr lang="cs-CZ" dirty="0"/>
              <a:t> </a:t>
            </a:r>
            <a:r>
              <a:rPr lang="cs-CZ" dirty="0" err="1"/>
              <a:t>externum</a:t>
            </a:r>
            <a:r>
              <a:rPr lang="cs-CZ" dirty="0"/>
              <a:t>, důsledná </a:t>
            </a:r>
            <a:r>
              <a:rPr lang="cs-CZ" dirty="0" err="1"/>
              <a:t>fotoprotekce</a:t>
            </a:r>
            <a:r>
              <a:rPr lang="cs-CZ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Stran systémové terapie konzultace s revmatologem.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….do péče centra dětské revmatologie  VFN, 1.LF UK , VFN Ke Karlovu 2, prof. MUDR. P. Doležalová, </a:t>
            </a:r>
            <a:r>
              <a:rPr lang="cs-CZ" dirty="0" err="1"/>
              <a:t>Csc.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1/2024: </a:t>
            </a:r>
            <a:r>
              <a:rPr lang="cs-CZ" dirty="0" err="1"/>
              <a:t>Prednison</a:t>
            </a:r>
            <a:r>
              <a:rPr lang="cs-CZ" dirty="0"/>
              <a:t> </a:t>
            </a:r>
            <a:r>
              <a:rPr lang="cs-CZ" dirty="0" err="1"/>
              <a:t>tbl</a:t>
            </a:r>
            <a:r>
              <a:rPr lang="cs-CZ" dirty="0"/>
              <a:t>. střídá 30 a 20mg, </a:t>
            </a:r>
            <a:r>
              <a:rPr lang="cs-CZ" dirty="0" err="1"/>
              <a:t>Metoject</a:t>
            </a:r>
            <a:r>
              <a:rPr lang="cs-CZ" dirty="0"/>
              <a:t>  </a:t>
            </a:r>
            <a:r>
              <a:rPr lang="cs-CZ" dirty="0" err="1"/>
              <a:t>Pen</a:t>
            </a:r>
            <a:r>
              <a:rPr lang="cs-CZ" dirty="0"/>
              <a:t> 15mg </a:t>
            </a:r>
            <a:r>
              <a:rPr lang="cs-CZ" dirty="0" err="1"/>
              <a:t>s.c</a:t>
            </a:r>
            <a:r>
              <a:rPr lang="cs-CZ" dirty="0"/>
              <a:t>. 1xtýdně, </a:t>
            </a:r>
            <a:r>
              <a:rPr lang="cs-CZ" dirty="0" err="1"/>
              <a:t>Plaquenil</a:t>
            </a:r>
            <a:r>
              <a:rPr lang="cs-CZ" dirty="0"/>
              <a:t> </a:t>
            </a:r>
            <a:r>
              <a:rPr lang="cs-CZ" dirty="0" err="1"/>
              <a:t>tbl</a:t>
            </a:r>
            <a:r>
              <a:rPr lang="cs-CZ" dirty="0"/>
              <a:t>. 200mg  ½-0-0</a:t>
            </a:r>
          </a:p>
          <a:p>
            <a:pPr marL="0" indent="0">
              <a:buNone/>
            </a:pPr>
            <a:r>
              <a:rPr lang="cs-CZ" dirty="0"/>
              <a:t> …sekundární HT, přechodně </a:t>
            </a:r>
            <a:r>
              <a:rPr lang="cs-CZ" dirty="0" err="1"/>
              <a:t>Enap</a:t>
            </a:r>
            <a:r>
              <a:rPr lang="cs-CZ" dirty="0"/>
              <a:t> </a:t>
            </a:r>
            <a:r>
              <a:rPr lang="cs-CZ" dirty="0" err="1"/>
              <a:t>tbl</a:t>
            </a:r>
            <a:r>
              <a:rPr lang="cs-CZ" dirty="0"/>
              <a:t>. (ACE inhibitor).</a:t>
            </a:r>
          </a:p>
          <a:p>
            <a:pPr marL="0" indent="0">
              <a:buNone/>
            </a:pPr>
            <a:r>
              <a:rPr lang="cs-CZ" dirty="0"/>
              <a:t>6/2024:Prednison </a:t>
            </a:r>
            <a:r>
              <a:rPr lang="cs-CZ" dirty="0" err="1"/>
              <a:t>tbl</a:t>
            </a:r>
            <a:r>
              <a:rPr lang="cs-CZ" dirty="0"/>
              <a:t>. střídá 5 a 2,5mg, </a:t>
            </a:r>
            <a:r>
              <a:rPr lang="cs-CZ" dirty="0" err="1"/>
              <a:t>Metoject</a:t>
            </a:r>
            <a:r>
              <a:rPr lang="cs-CZ" dirty="0"/>
              <a:t> </a:t>
            </a:r>
            <a:r>
              <a:rPr lang="cs-CZ" dirty="0" err="1"/>
              <a:t>Pen</a:t>
            </a:r>
            <a:r>
              <a:rPr lang="cs-CZ" dirty="0"/>
              <a:t> 15mg </a:t>
            </a:r>
            <a:r>
              <a:rPr lang="cs-CZ" dirty="0" err="1"/>
              <a:t>s.c</a:t>
            </a:r>
            <a:r>
              <a:rPr lang="cs-CZ" dirty="0"/>
              <a:t>. 1xtýdně, </a:t>
            </a:r>
            <a:r>
              <a:rPr lang="cs-CZ" dirty="0" err="1"/>
              <a:t>Plaquenil</a:t>
            </a:r>
            <a:r>
              <a:rPr lang="cs-CZ" dirty="0"/>
              <a:t> 200mg ½-0-0,Xeljanz </a:t>
            </a:r>
            <a:r>
              <a:rPr lang="cs-CZ" dirty="0" err="1"/>
              <a:t>inj.sol</a:t>
            </a:r>
            <a:r>
              <a:rPr lang="cs-CZ" dirty="0"/>
              <a:t>. (</a:t>
            </a:r>
            <a:r>
              <a:rPr lang="cs-CZ" dirty="0" err="1"/>
              <a:t>tofacitinib</a:t>
            </a:r>
            <a:r>
              <a:rPr lang="cs-CZ" dirty="0"/>
              <a:t>, inhibitor JAK).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9594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8A6A2-9CBC-8DA9-968B-29320F72C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Juvenilní </a:t>
            </a:r>
            <a:r>
              <a:rPr lang="cs-CZ" b="1" dirty="0" err="1"/>
              <a:t>dermatomyozitida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9DB38-FF8C-1ADC-5F77-78BE64FDB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29306"/>
            <a:ext cx="8946541" cy="4819094"/>
          </a:xfrm>
        </p:spPr>
        <p:txBody>
          <a:bodyPr/>
          <a:lstStyle/>
          <a:p>
            <a:r>
              <a:rPr lang="cs-CZ" sz="2400" b="1" dirty="0">
                <a:solidFill>
                  <a:srgbClr val="FFFF00"/>
                </a:solidFill>
              </a:rPr>
              <a:t>Definice:</a:t>
            </a:r>
            <a:r>
              <a:rPr lang="cs-CZ" dirty="0"/>
              <a:t> </a:t>
            </a:r>
            <a:r>
              <a:rPr lang="cs-CZ" dirty="0" err="1"/>
              <a:t>Nejčaštější</a:t>
            </a:r>
            <a:r>
              <a:rPr lang="cs-CZ" dirty="0"/>
              <a:t> idiopatická zánětlivá myopatie u dětí</a:t>
            </a:r>
          </a:p>
          <a:p>
            <a:endParaRPr lang="cs-CZ" dirty="0"/>
          </a:p>
          <a:p>
            <a:r>
              <a:rPr lang="cs-CZ" sz="2400" b="1" dirty="0">
                <a:solidFill>
                  <a:srgbClr val="FFFF00"/>
                </a:solidFill>
              </a:rPr>
              <a:t>Výskyt:</a:t>
            </a:r>
            <a:r>
              <a:rPr lang="cs-CZ" dirty="0"/>
              <a:t> 2. - 5. a 12. -13. rokem života</a:t>
            </a:r>
          </a:p>
          <a:p>
            <a:endParaRPr lang="cs-CZ" dirty="0"/>
          </a:p>
          <a:p>
            <a:r>
              <a:rPr lang="cs-CZ" sz="2400" b="1" dirty="0">
                <a:solidFill>
                  <a:srgbClr val="FFFF00"/>
                </a:solidFill>
              </a:rPr>
              <a:t>Etiologie:</a:t>
            </a:r>
            <a:r>
              <a:rPr lang="cs-CZ" dirty="0"/>
              <a:t> zevní vlivy (infekce) u geneticky predisponovaného pacienta </a:t>
            </a:r>
            <a:r>
              <a:rPr lang="cs-CZ" sz="1400" dirty="0"/>
              <a:t>( na oblast HLA molekul: HLA-B*08,DRB1*0301,DQA1*0501 )</a:t>
            </a:r>
          </a:p>
          <a:p>
            <a:pPr marL="0" indent="0">
              <a:buNone/>
            </a:pPr>
            <a:r>
              <a:rPr lang="cs-CZ" dirty="0"/>
              <a:t>             50% infekce respiračního traktu</a:t>
            </a:r>
          </a:p>
          <a:p>
            <a:pPr marL="0" indent="0">
              <a:buNone/>
            </a:pPr>
            <a:r>
              <a:rPr lang="cs-CZ" dirty="0"/>
              <a:t>             30% infekce gastrointestinálního traktu</a:t>
            </a:r>
          </a:p>
          <a:p>
            <a:pPr marL="0" indent="0">
              <a:buNone/>
            </a:pPr>
            <a:r>
              <a:rPr lang="cs-CZ" dirty="0"/>
              <a:t>              - agens: </a:t>
            </a:r>
            <a:r>
              <a:rPr lang="cs-CZ" dirty="0" err="1"/>
              <a:t>coxsackie</a:t>
            </a:r>
            <a:r>
              <a:rPr lang="cs-CZ" dirty="0"/>
              <a:t>, </a:t>
            </a:r>
            <a:r>
              <a:rPr lang="cs-CZ" dirty="0" err="1"/>
              <a:t>parvoviry</a:t>
            </a:r>
            <a:r>
              <a:rPr lang="cs-CZ" dirty="0"/>
              <a:t>, EBV, </a:t>
            </a:r>
            <a:r>
              <a:rPr lang="cs-CZ" dirty="0" err="1"/>
              <a:t>borrelie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malignity ne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2490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E11E1-05C5-1F31-AE0F-013097A46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46111" y="88776"/>
            <a:ext cx="9404723" cy="11540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A65FD1-B98C-E61F-C01E-44F3A28E4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413" y="428305"/>
            <a:ext cx="11281037" cy="56884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b="1" dirty="0">
              <a:solidFill>
                <a:srgbClr val="FFFF00"/>
              </a:solidFill>
            </a:endParaRPr>
          </a:p>
          <a:p>
            <a:r>
              <a:rPr lang="cs-CZ" sz="2400" b="1" dirty="0">
                <a:solidFill>
                  <a:srgbClr val="FFFF00"/>
                </a:solidFill>
              </a:rPr>
              <a:t>Etiopatogeneze: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Není dosud objasněna.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Autoimunitní onemocnění zprostředkované humorální imunitou,</a:t>
            </a:r>
          </a:p>
          <a:p>
            <a:pPr marL="0" indent="0">
              <a:buNone/>
            </a:pPr>
            <a:r>
              <a:rPr lang="cs-CZ" dirty="0"/>
              <a:t>     neznámý antigen.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Proti endotelu </a:t>
            </a:r>
            <a:r>
              <a:rPr lang="cs-CZ" dirty="0" err="1"/>
              <a:t>endomysiálních</a:t>
            </a:r>
            <a:r>
              <a:rPr lang="cs-CZ" dirty="0"/>
              <a:t> </a:t>
            </a:r>
            <a:r>
              <a:rPr lang="cs-CZ" dirty="0" err="1"/>
              <a:t>kapilár,jiných</a:t>
            </a:r>
            <a:r>
              <a:rPr lang="cs-CZ" dirty="0"/>
              <a:t> drobných cév… </a:t>
            </a:r>
            <a:r>
              <a:rPr lang="cs-CZ" b="1" dirty="0">
                <a:solidFill>
                  <a:srgbClr val="FFFF00"/>
                </a:solidFill>
              </a:rPr>
              <a:t>mikroangiopatie</a:t>
            </a:r>
          </a:p>
          <a:p>
            <a:pPr marL="0" indent="0">
              <a:buNone/>
            </a:pPr>
            <a:r>
              <a:rPr lang="cs-CZ" dirty="0"/>
              <a:t>… </a:t>
            </a:r>
            <a:r>
              <a:rPr lang="cs-CZ" dirty="0" err="1"/>
              <a:t>hypoperfuze</a:t>
            </a:r>
            <a:r>
              <a:rPr lang="cs-CZ" dirty="0"/>
              <a:t>, ischemie…atrofie svalových vláken.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B89360-C234-AA14-8447-7B8F54D0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970952"/>
            <a:ext cx="2705100" cy="16859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DCBE09A-2706-ACA0-A740-0723C075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556" y="3797660"/>
            <a:ext cx="1800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8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A05A4-4750-9D41-19C7-5338718CA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58832"/>
          </a:xfrm>
        </p:spPr>
        <p:txBody>
          <a:bodyPr/>
          <a:lstStyle/>
          <a:p>
            <a:pPr algn="ctr"/>
            <a:r>
              <a:rPr lang="cs-CZ" b="1" dirty="0"/>
              <a:t>Juvenilní </a:t>
            </a:r>
            <a:r>
              <a:rPr lang="cs-CZ" b="1" dirty="0" err="1"/>
              <a:t>dermatomyozitida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1E427E-DAF0-3B3A-F3DD-E93B2371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82572"/>
            <a:ext cx="8946541" cy="4765828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Diagnostická kritéria:</a:t>
            </a:r>
            <a:r>
              <a:rPr lang="cs-CZ" dirty="0"/>
              <a:t>1975, </a:t>
            </a:r>
            <a:r>
              <a:rPr lang="cs-CZ" dirty="0" err="1"/>
              <a:t>Bohan</a:t>
            </a:r>
            <a:r>
              <a:rPr lang="cs-CZ" dirty="0"/>
              <a:t> a Peter, </a:t>
            </a:r>
            <a:r>
              <a:rPr lang="cs-CZ" dirty="0" err="1"/>
              <a:t>exantém</a:t>
            </a:r>
            <a:r>
              <a:rPr lang="cs-CZ" dirty="0"/>
              <a:t> + 3 příznaky</a:t>
            </a:r>
            <a:endParaRPr lang="cs-CZ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Charakterický</a:t>
            </a:r>
            <a:r>
              <a:rPr lang="cs-CZ" dirty="0"/>
              <a:t> </a:t>
            </a:r>
            <a:r>
              <a:rPr lang="cs-CZ" dirty="0" err="1"/>
              <a:t>exantém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Symetrická proximální svalová slabost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Zvýšené hodnoty svalových enzymů (</a:t>
            </a:r>
            <a:r>
              <a:rPr lang="cs-CZ" dirty="0" err="1"/>
              <a:t>kreatinkináza</a:t>
            </a:r>
            <a:r>
              <a:rPr lang="cs-CZ" dirty="0"/>
              <a:t>, aldoláza) nebo myoglobin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Elektromyografické známky myopatie (UZ, MR)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Svalová biopsie s rysy zánětlivé myopatie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Kapilaroskopie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Kalcinózy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8343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1B3A07-6833-FF07-7EF4-466246458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Juvenilní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82AD6C-BC56-1064-0ABD-FC3DBB8F3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29305"/>
            <a:ext cx="8946541" cy="481909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FF00"/>
                </a:solidFill>
              </a:rPr>
              <a:t>Klinický obraz: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Slabost, nevolnost, horečka, únava, ztráta hmotnosti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FF00"/>
                </a:solidFill>
              </a:rPr>
              <a:t>Kožní změny: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 err="1"/>
              <a:t>Heliotropní</a:t>
            </a:r>
            <a:r>
              <a:rPr lang="cs-CZ" b="1" dirty="0"/>
              <a:t> erytém</a:t>
            </a:r>
            <a:r>
              <a:rPr lang="cs-CZ" dirty="0"/>
              <a:t> (červenofialový otok víček)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 err="1"/>
              <a:t>Gottrony</a:t>
            </a:r>
            <a:r>
              <a:rPr lang="cs-CZ" b="1" dirty="0"/>
              <a:t> papule </a:t>
            </a:r>
            <a:r>
              <a:rPr lang="cs-CZ"/>
              <a:t>(erytém. </a:t>
            </a:r>
            <a:r>
              <a:rPr lang="cs-CZ" dirty="0"/>
              <a:t>ploché </a:t>
            </a:r>
            <a:r>
              <a:rPr lang="cs-CZ" dirty="0" err="1"/>
              <a:t>lividní</a:t>
            </a:r>
            <a:r>
              <a:rPr lang="cs-CZ" dirty="0"/>
              <a:t> papuly symetricky nad    lokty, koleny, klouby rukou)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/>
              <a:t>Šálový příznak </a:t>
            </a:r>
            <a:r>
              <a:rPr lang="cs-CZ" dirty="0"/>
              <a:t>(erytém celého obličeje, na krku, v dekoltu)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>
              <a:buFont typeface="Wingdings" panose="05000000000000000000" pitchFamily="2" charset="2"/>
              <a:buChar char="ü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1D50A0-2AF5-076F-82A8-50A040EC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518" y="-18704"/>
            <a:ext cx="2510449" cy="28432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FEE382-44CD-7AB6-B4FE-6EA1BBEED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435" y="2737922"/>
            <a:ext cx="1900614" cy="28432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ABBC0F9-6BC0-4785-5350-86A296B7E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27807" y="4029975"/>
            <a:ext cx="1857517" cy="341679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301EB02-1A4D-1E0B-7C70-D30BCB863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237" y="4514850"/>
            <a:ext cx="3092943" cy="1992482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F6542D13-D184-3C41-45F2-33250A53B435}"/>
              </a:ext>
            </a:extLst>
          </p:cNvPr>
          <p:cNvSpPr/>
          <p:nvPr/>
        </p:nvSpPr>
        <p:spPr>
          <a:xfrm>
            <a:off x="9492638" y="1152983"/>
            <a:ext cx="796279" cy="3017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AC1FD106-F46C-2230-8814-E78261AB3225}"/>
              </a:ext>
            </a:extLst>
          </p:cNvPr>
          <p:cNvSpPr/>
          <p:nvPr/>
        </p:nvSpPr>
        <p:spPr>
          <a:xfrm>
            <a:off x="11088688" y="1219256"/>
            <a:ext cx="796279" cy="30178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222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AB656C-B443-F976-DBCC-AE58BC51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Juvenilní </a:t>
            </a:r>
            <a:r>
              <a:rPr lang="cs-CZ" dirty="0" err="1"/>
              <a:t>dermatomyoizitida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2E87AC-DBFB-5C37-4157-AEEDC9BE3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53592"/>
            <a:ext cx="8946541" cy="46948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cs-CZ" b="1" dirty="0" err="1"/>
              <a:t>Periunguálně</a:t>
            </a:r>
            <a:r>
              <a:rPr lang="cs-CZ" b="1" dirty="0"/>
              <a:t>, gingivy: </a:t>
            </a:r>
            <a:r>
              <a:rPr lang="cs-CZ" dirty="0"/>
              <a:t>erytém, </a:t>
            </a:r>
            <a:r>
              <a:rPr lang="cs-CZ" dirty="0" err="1"/>
              <a:t>teleangiektazie</a:t>
            </a:r>
            <a:r>
              <a:rPr lang="cs-CZ" dirty="0"/>
              <a:t>, 35-90%, ulcerace.</a:t>
            </a:r>
            <a:r>
              <a:rPr lang="cs-CZ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Kapilaroskopie</a:t>
            </a:r>
            <a:r>
              <a:rPr lang="cs-CZ" sz="1600" dirty="0"/>
              <a:t>: keříčkovitě se větvící kapiláry, avaskulární zóny).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 err="1"/>
              <a:t>Fotosenzitivita</a:t>
            </a:r>
            <a:r>
              <a:rPr lang="cs-CZ" b="1" dirty="0"/>
              <a:t>:</a:t>
            </a:r>
            <a:r>
              <a:rPr lang="cs-CZ" dirty="0"/>
              <a:t> 50%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b="1" dirty="0"/>
              <a:t>Kalcinóza: </a:t>
            </a:r>
            <a:r>
              <a:rPr lang="cs-CZ" dirty="0"/>
              <a:t>12 - 47%, lokty, kolena, prsty, hýždě</a:t>
            </a:r>
          </a:p>
          <a:p>
            <a:pPr marL="0" indent="0">
              <a:buNone/>
            </a:pPr>
            <a:r>
              <a:rPr lang="cs-CZ" dirty="0"/>
              <a:t>                           věk, doba trvání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DDC796-2962-C7F6-95A2-C601E4413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13" y="4090448"/>
            <a:ext cx="5899705" cy="26832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2DD2C0-77DA-9C9B-186F-4302EC4C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591" y="4090448"/>
            <a:ext cx="2800089" cy="26832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94A5EC-09DD-03C7-1C1E-BA9DBE84E5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310"/>
          <a:stretch/>
        </p:blipFill>
        <p:spPr>
          <a:xfrm>
            <a:off x="8639868" y="1961966"/>
            <a:ext cx="3052023" cy="199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35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EA1F2-1E40-3332-CFE7-F4B420AB3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Juvenilní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BA9A1E-B209-2990-F736-9827506D5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30" y="1152983"/>
            <a:ext cx="9505504" cy="481021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1800" b="1" dirty="0"/>
              <a:t>Chronická stádia: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Atrofie, </a:t>
            </a:r>
            <a:r>
              <a:rPr lang="cs-CZ" sz="1800" dirty="0" err="1"/>
              <a:t>poikiloderma</a:t>
            </a:r>
            <a:r>
              <a:rPr lang="cs-CZ" sz="1800" dirty="0"/>
              <a:t>, </a:t>
            </a:r>
            <a:r>
              <a:rPr lang="cs-CZ" sz="1800" dirty="0" err="1"/>
              <a:t>dyspigmentace</a:t>
            </a:r>
            <a:r>
              <a:rPr lang="cs-CZ" sz="1800" dirty="0"/>
              <a:t>, </a:t>
            </a:r>
            <a:r>
              <a:rPr lang="cs-CZ" sz="1800" dirty="0" err="1"/>
              <a:t>lipodystrofie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err="1"/>
              <a:t>Hypertriglyceridémie</a:t>
            </a:r>
            <a:r>
              <a:rPr lang="cs-CZ" sz="1800" dirty="0"/>
              <a:t>, inzulinová rezistence, hypertenze, steatóza jater</a:t>
            </a:r>
          </a:p>
          <a:p>
            <a:pPr marL="0" indent="0">
              <a:buNone/>
            </a:pPr>
            <a:endParaRPr lang="cs-CZ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/>
              <a:t>Svalové postižení:</a:t>
            </a:r>
          </a:p>
          <a:p>
            <a:pPr marL="0" indent="0">
              <a:buNone/>
            </a:pPr>
            <a:r>
              <a:rPr lang="cs-CZ" sz="1800" dirty="0"/>
              <a:t>Symetrická proximální svalová slabost – </a:t>
            </a:r>
            <a:r>
              <a:rPr lang="cs-CZ" sz="1800" dirty="0" err="1"/>
              <a:t>Gowersovo</a:t>
            </a:r>
            <a:r>
              <a:rPr lang="cs-CZ" sz="1800" dirty="0"/>
              <a:t> znamení.</a:t>
            </a:r>
          </a:p>
          <a:p>
            <a:pPr marL="0" indent="0">
              <a:buNone/>
            </a:pPr>
            <a:r>
              <a:rPr lang="cs-CZ" sz="1800" dirty="0"/>
              <a:t>CAVE: polykací obtíže (</a:t>
            </a:r>
            <a:r>
              <a:rPr lang="cs-CZ" sz="1800" dirty="0" err="1"/>
              <a:t>faryngeální</a:t>
            </a:r>
            <a:r>
              <a:rPr lang="cs-CZ" sz="1800" dirty="0"/>
              <a:t>, </a:t>
            </a:r>
            <a:r>
              <a:rPr lang="cs-CZ" sz="1800" dirty="0" err="1"/>
              <a:t>hypofaryngeální</a:t>
            </a:r>
            <a:r>
              <a:rPr lang="cs-CZ" sz="1800" dirty="0"/>
              <a:t> svaly) …aspirace!</a:t>
            </a:r>
          </a:p>
          <a:p>
            <a:pPr marL="0" indent="0">
              <a:buNone/>
            </a:pPr>
            <a:endParaRPr lang="cs-CZ" sz="18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1800" b="1" dirty="0"/>
              <a:t>Viscerální </a:t>
            </a:r>
            <a:r>
              <a:rPr lang="cs-CZ" sz="1800" b="1" dirty="0" err="1"/>
              <a:t>vaskulopatie</a:t>
            </a:r>
            <a:r>
              <a:rPr lang="cs-CZ" sz="1800" b="1" dirty="0"/>
              <a:t>:</a:t>
            </a:r>
          </a:p>
          <a:p>
            <a:pPr marL="0" indent="0">
              <a:buNone/>
            </a:pPr>
            <a:r>
              <a:rPr lang="cs-CZ" sz="1800" dirty="0"/>
              <a:t>Srdce, plíce, GIT, klouby, ledviny.</a:t>
            </a:r>
          </a:p>
          <a:p>
            <a:pPr marL="0" indent="0">
              <a:buNone/>
            </a:pPr>
            <a:r>
              <a:rPr lang="cs-CZ" sz="1800" dirty="0"/>
              <a:t>Méně často: sítnice, </a:t>
            </a:r>
            <a:r>
              <a:rPr lang="cs-CZ" sz="1800" dirty="0" err="1"/>
              <a:t>spojivky,neuropatie,Raynaudův</a:t>
            </a:r>
            <a:r>
              <a:rPr lang="cs-CZ" sz="1800" dirty="0"/>
              <a:t> fenomén.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</a:t>
            </a:r>
          </a:p>
          <a:p>
            <a:pPr marL="0" indent="0">
              <a:buNone/>
            </a:pPr>
            <a:r>
              <a:rPr lang="cs-CZ" sz="1800" dirty="0"/>
              <a:t>  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0DD9824-ECB8-B254-424B-0D1D1915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796" y="2132043"/>
            <a:ext cx="3342958" cy="18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80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4491FC-49BE-1A24-CA97-E2083B32D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52250"/>
            <a:ext cx="9404723" cy="1525629"/>
          </a:xfrm>
        </p:spPr>
        <p:txBody>
          <a:bodyPr/>
          <a:lstStyle/>
          <a:p>
            <a:pPr algn="ctr"/>
            <a:r>
              <a:rPr lang="cs-CZ" dirty="0"/>
              <a:t>Juvenilní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BC4A3-0194-7D93-CEDE-E351A7BCD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949911"/>
            <a:ext cx="8946541" cy="52984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GIT:  </a:t>
            </a:r>
          </a:p>
          <a:p>
            <a:pPr marL="0" indent="0">
              <a:buNone/>
            </a:pPr>
            <a:r>
              <a:rPr lang="cs-CZ" dirty="0"/>
              <a:t>Dysfagie, opožděné vyprazdňování žaludku, křeče, perforace s krvácením.</a:t>
            </a:r>
          </a:p>
          <a:p>
            <a:pPr marL="0" indent="0">
              <a:buNone/>
            </a:pPr>
            <a:r>
              <a:rPr lang="cs-CZ" sz="2000" dirty="0"/>
              <a:t>Bolesti břicha, </a:t>
            </a:r>
            <a:r>
              <a:rPr lang="cs-CZ" sz="2000" dirty="0" err="1"/>
              <a:t>meléna</a:t>
            </a:r>
            <a:r>
              <a:rPr lang="cs-CZ" sz="2000" dirty="0"/>
              <a:t>, hemateméza, střevní infarkt.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Plíce:</a:t>
            </a:r>
          </a:p>
          <a:p>
            <a:pPr marL="0" indent="0">
              <a:buNone/>
            </a:pPr>
            <a:r>
              <a:rPr lang="cs-CZ" dirty="0"/>
              <a:t>Asymptomatické plicní postižení: 50%, snížená kapacita a difuze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Srdce: </a:t>
            </a:r>
            <a:r>
              <a:rPr lang="cs-CZ" dirty="0"/>
              <a:t>vzácné, šelest, </a:t>
            </a:r>
            <a:r>
              <a:rPr lang="cs-CZ" dirty="0" err="1"/>
              <a:t>kardiomegalie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  <a:p>
            <a:pPr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EEAD05-3178-ED99-4F4C-55B40411C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604" y="4219818"/>
            <a:ext cx="2333625" cy="19621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26F79A-0C2F-269E-D401-AEC5A9FBF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20" y="394002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26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779B8-5791-478A-AA4F-558449A8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Juvenilní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9A03AD-8227-5DC4-84DE-DFE43729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78384"/>
            <a:ext cx="8946541" cy="49700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Klouby:</a:t>
            </a:r>
          </a:p>
          <a:p>
            <a:pPr marL="0" indent="0">
              <a:buNone/>
            </a:pPr>
            <a:r>
              <a:rPr lang="cs-CZ" dirty="0"/>
              <a:t>Artralgie.</a:t>
            </a:r>
          </a:p>
          <a:p>
            <a:pPr marL="0" indent="0">
              <a:buNone/>
            </a:pPr>
            <a:r>
              <a:rPr lang="cs-CZ" dirty="0"/>
              <a:t>Úleva s flexí končetiny…flekční kontraktury nad klouby (chůze po špičkách).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/>
              <a:t>Asociace: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Autoimunitní </a:t>
            </a:r>
            <a:r>
              <a:rPr lang="cs-CZ" dirty="0" err="1"/>
              <a:t>tyreoiditida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Psoriasis </a:t>
            </a:r>
            <a:r>
              <a:rPr lang="cs-CZ" dirty="0" err="1"/>
              <a:t>vulgaris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Sklerodermie, SLE, </a:t>
            </a:r>
            <a:r>
              <a:rPr lang="cs-CZ" dirty="0" err="1"/>
              <a:t>overlap</a:t>
            </a:r>
            <a:r>
              <a:rPr lang="cs-CZ" dirty="0"/>
              <a:t> syndrom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2023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AFC63-0E8B-3192-6397-379C4DFC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798990" y="0"/>
            <a:ext cx="9376132" cy="106532"/>
          </a:xfrm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F56FBA-9D9C-F73D-407F-B4C6335F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06532"/>
            <a:ext cx="8946541" cy="6141867"/>
          </a:xfrm>
        </p:spPr>
        <p:txBody>
          <a:bodyPr/>
          <a:lstStyle/>
          <a:p>
            <a:endParaRPr lang="cs-CZ" b="1" dirty="0"/>
          </a:p>
          <a:p>
            <a:endParaRPr lang="cs-CZ" b="1" dirty="0"/>
          </a:p>
          <a:p>
            <a:r>
              <a:rPr lang="cs-CZ" b="1" dirty="0">
                <a:solidFill>
                  <a:srgbClr val="FFFF00"/>
                </a:solidFill>
              </a:rPr>
              <a:t>Laboratorní vyšetření: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u="sng" dirty="0"/>
              <a:t>Svalové enzymy: </a:t>
            </a:r>
            <a:r>
              <a:rPr lang="cs-CZ" dirty="0"/>
              <a:t>AST, ALT, CK (15x), LD, aldoláza + myoglobin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sz="1800" dirty="0" err="1"/>
              <a:t>Amyopatická</a:t>
            </a:r>
            <a:r>
              <a:rPr lang="cs-CZ" sz="1800" dirty="0"/>
              <a:t> </a:t>
            </a:r>
            <a:r>
              <a:rPr lang="cs-CZ" sz="1800" dirty="0" err="1"/>
              <a:t>dermatomyozitida</a:t>
            </a:r>
            <a:r>
              <a:rPr lang="cs-CZ" sz="1800" dirty="0"/>
              <a:t> (chybí svalové postižení)</a:t>
            </a:r>
          </a:p>
          <a:p>
            <a:pPr marL="0" indent="0">
              <a:buNone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1800" u="sng" dirty="0" err="1"/>
              <a:t>Antinukleární</a:t>
            </a:r>
            <a:r>
              <a:rPr lang="cs-CZ" sz="1800" u="sng" dirty="0"/>
              <a:t> protilátky: </a:t>
            </a:r>
            <a:r>
              <a:rPr lang="cs-CZ" sz="1800" dirty="0"/>
              <a:t>pozitivní 41-72%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Anti TIF-gama: těžší kožní postižení, chronický průběh, 23-30%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Anti NXP2: svalové křeče, kalcifikace, krvácení z GIT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sz="1800" dirty="0"/>
              <a:t>Anti MDA5: riziko ulcerací</a:t>
            </a:r>
          </a:p>
          <a:p>
            <a:pPr marL="0" indent="0">
              <a:buNone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1800" u="sng" dirty="0" err="1"/>
              <a:t>Antisyntetázové</a:t>
            </a:r>
            <a:r>
              <a:rPr lang="cs-CZ" sz="1800" u="sng" dirty="0"/>
              <a:t> protilátky: </a:t>
            </a:r>
            <a:r>
              <a:rPr lang="cs-CZ" sz="1800" dirty="0"/>
              <a:t>pozitivní 5% , anti Jo</a:t>
            </a:r>
            <a:endParaRPr lang="cs-CZ" sz="1800" u="sng" dirty="0"/>
          </a:p>
        </p:txBody>
      </p:sp>
    </p:spTree>
    <p:extLst>
      <p:ext uri="{BB962C8B-B14F-4D97-AF65-F5344CB8AC3E}">
        <p14:creationId xmlns:p14="http://schemas.microsoft.com/office/powerpoint/2010/main" val="756830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35E12-13A9-185A-CADA-75E3620EB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E4085E-2BDC-2552-F7C3-8E067101D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/>
          <a:lstStyle/>
          <a:p>
            <a:r>
              <a:rPr lang="cs-CZ" dirty="0"/>
              <a:t>Holčička T.Y., </a:t>
            </a:r>
            <a:r>
              <a:rPr lang="cs-CZ" dirty="0" err="1"/>
              <a:t>r.n</a:t>
            </a:r>
            <a:r>
              <a:rPr lang="cs-CZ" dirty="0"/>
              <a:t>. 2016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OA: 3.gravidita, porod spontánní, záhlavím, v termínu, poporodní </a:t>
            </a:r>
            <a:r>
              <a:rPr lang="cs-CZ" dirty="0" err="1"/>
              <a:t>adpatace</a:t>
            </a:r>
            <a:r>
              <a:rPr lang="cs-CZ" dirty="0"/>
              <a:t> </a:t>
            </a:r>
            <a:r>
              <a:rPr lang="cs-CZ" dirty="0" err="1"/>
              <a:t>bpn</a:t>
            </a:r>
            <a:r>
              <a:rPr lang="cs-CZ" dirty="0"/>
              <a:t>., 3600g/51cm, novorozenecká žloutenka 0, kyčle </a:t>
            </a:r>
            <a:r>
              <a:rPr lang="cs-CZ" dirty="0" err="1"/>
              <a:t>bpn</a:t>
            </a:r>
            <a:r>
              <a:rPr lang="cs-CZ" dirty="0"/>
              <a:t>., PSM vývoj v mezích normy, očkování snad dle kalendáře. </a:t>
            </a:r>
          </a:p>
          <a:p>
            <a:pPr marL="0" indent="0">
              <a:buNone/>
            </a:pPr>
            <a:r>
              <a:rPr lang="cs-CZ" dirty="0"/>
              <a:t>Hospitalizace, operace, úrazy 0, specialisté 0.</a:t>
            </a:r>
          </a:p>
          <a:p>
            <a:pPr marL="0" indent="0">
              <a:buNone/>
            </a:pPr>
            <a:r>
              <a:rPr lang="cs-CZ" dirty="0"/>
              <a:t>1.třída ZŠ.</a:t>
            </a:r>
          </a:p>
          <a:p>
            <a:pPr marL="0" indent="0">
              <a:buNone/>
            </a:pPr>
            <a:r>
              <a:rPr lang="cs-CZ" dirty="0"/>
              <a:t>FA: od konce 7/2023 </a:t>
            </a:r>
            <a:r>
              <a:rPr lang="cs-CZ" dirty="0" err="1"/>
              <a:t>Dithiaden</a:t>
            </a:r>
            <a:r>
              <a:rPr lang="cs-CZ" dirty="0"/>
              <a:t> </a:t>
            </a:r>
            <a:r>
              <a:rPr lang="cs-CZ" dirty="0" err="1"/>
              <a:t>tbl</a:t>
            </a:r>
            <a:r>
              <a:rPr lang="cs-CZ" dirty="0"/>
              <a:t>., </a:t>
            </a:r>
            <a:r>
              <a:rPr lang="cs-CZ" dirty="0" err="1"/>
              <a:t>Aerius</a:t>
            </a:r>
            <a:r>
              <a:rPr lang="cs-CZ" dirty="0"/>
              <a:t> sirup.</a:t>
            </a:r>
          </a:p>
          <a:p>
            <a:pPr marL="0" indent="0">
              <a:buNone/>
            </a:pPr>
            <a:r>
              <a:rPr lang="cs-CZ" dirty="0"/>
              <a:t>AA: neguje.</a:t>
            </a:r>
          </a:p>
          <a:p>
            <a:pPr marL="0" indent="0">
              <a:buNone/>
            </a:pPr>
            <a:r>
              <a:rPr lang="cs-CZ" dirty="0"/>
              <a:t>SA: v ČR 6 let, předtím v Bělorusku.</a:t>
            </a:r>
          </a:p>
          <a:p>
            <a:pPr marL="0" indent="0">
              <a:buNone/>
            </a:pPr>
            <a:r>
              <a:rPr lang="cs-CZ" dirty="0"/>
              <a:t>RA: matka: </a:t>
            </a:r>
            <a:r>
              <a:rPr lang="cs-CZ" dirty="0" err="1"/>
              <a:t>r.n</a:t>
            </a:r>
            <a:r>
              <a:rPr lang="cs-CZ" dirty="0"/>
              <a:t>. 82, zdráva, otec: </a:t>
            </a:r>
            <a:r>
              <a:rPr lang="cs-CZ" dirty="0" err="1"/>
              <a:t>r.n</a:t>
            </a:r>
            <a:r>
              <a:rPr lang="cs-CZ" dirty="0"/>
              <a:t>. 73, zdráv</a:t>
            </a:r>
          </a:p>
          <a:p>
            <a:pPr marL="0" indent="0">
              <a:buNone/>
            </a:pPr>
            <a:r>
              <a:rPr lang="cs-CZ" dirty="0"/>
              <a:t>       </a:t>
            </a:r>
            <a:r>
              <a:rPr lang="cs-CZ" dirty="0" err="1"/>
              <a:t>sourozenci:bratr</a:t>
            </a:r>
            <a:r>
              <a:rPr lang="cs-CZ" dirty="0"/>
              <a:t>: r.n.2013, zdráv, bratr :r.n.2000, zdráv.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1491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27611-F239-93A2-2C26-191FD777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Juvenilni</a:t>
            </a:r>
            <a:r>
              <a:rPr lang="cs-CZ" dirty="0"/>
              <a:t>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5EC071-E44B-5BE9-B9BC-A1C4C01F6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38184"/>
            <a:ext cx="8946541" cy="4810216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Zobrazovací metody: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MR: potvrzení dg. , event. reprezentativní vzorek biopsie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rgbClr val="FFFF00"/>
                </a:solidFill>
              </a:rPr>
              <a:t>     Biopsie: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Perivaskulárně</a:t>
            </a:r>
            <a:r>
              <a:rPr lang="cs-CZ" dirty="0"/>
              <a:t>, v </a:t>
            </a:r>
            <a:r>
              <a:rPr lang="cs-CZ" dirty="0" err="1"/>
              <a:t>perimyziu</a:t>
            </a:r>
            <a:r>
              <a:rPr lang="cs-CZ" dirty="0"/>
              <a:t> zánětlivý infiltrát s lymfocytů, makrofágů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Perifascikulární</a:t>
            </a:r>
            <a:r>
              <a:rPr lang="cs-CZ" dirty="0"/>
              <a:t> atrofie, nekróza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24BBB3-C145-FFF0-DCC9-7D971184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350" y="3967579"/>
            <a:ext cx="2466975" cy="1857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E7877B1-10DE-B51B-5C13-7BE42497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926" y="3562441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26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DCFA5-044D-4E74-E7BC-A5CF0FB3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Juvenilni</a:t>
            </a:r>
            <a:r>
              <a:rPr lang="cs-CZ" dirty="0"/>
              <a:t>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58FF19-BF51-0625-5A70-BE894D290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198486"/>
            <a:ext cx="8946541" cy="5049914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Diferenciální diagnostika: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Lupus </a:t>
            </a:r>
            <a:r>
              <a:rPr lang="cs-CZ" dirty="0" err="1"/>
              <a:t>erythematodes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Psoriasis </a:t>
            </a:r>
            <a:r>
              <a:rPr lang="cs-CZ" dirty="0" err="1"/>
              <a:t>vulgaris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Atopická dermatitida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Alergická kontaktní dermatitida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01EEFB-1BC8-3A67-172A-562A260DD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030" y="4200525"/>
            <a:ext cx="2238375" cy="20478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2E26EE1-727F-A1A9-F3D0-A3ABA814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833" y="4387365"/>
            <a:ext cx="3467100" cy="13144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4FFA75-1808-D6B7-6EC5-CF3DDE700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856" y="1675091"/>
            <a:ext cx="2466975" cy="18478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B7FD2C-AC83-0659-C69C-E638D3445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573" y="1274270"/>
            <a:ext cx="2143125" cy="2143125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4AAB120F-015A-DA0A-A6DF-A7AE7E2CA923}"/>
              </a:ext>
            </a:extLst>
          </p:cNvPr>
          <p:cNvSpPr/>
          <p:nvPr/>
        </p:nvSpPr>
        <p:spPr>
          <a:xfrm flipV="1">
            <a:off x="8192100" y="4864842"/>
            <a:ext cx="332565" cy="20917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82F2A56-D9A3-734C-5407-66CC7F8A93D1}"/>
              </a:ext>
            </a:extLst>
          </p:cNvPr>
          <p:cNvSpPr/>
          <p:nvPr/>
        </p:nvSpPr>
        <p:spPr>
          <a:xfrm rot="21263785">
            <a:off x="8651695" y="4809325"/>
            <a:ext cx="332565" cy="2005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EAD0E8CE-ACD9-86C4-F012-22253CA3E5C4}"/>
              </a:ext>
            </a:extLst>
          </p:cNvPr>
          <p:cNvSpPr/>
          <p:nvPr/>
        </p:nvSpPr>
        <p:spPr>
          <a:xfrm rot="6145468">
            <a:off x="9345554" y="2257675"/>
            <a:ext cx="382117" cy="2208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15F92414-E05B-6DD1-2A9E-E888B7E25D69}"/>
              </a:ext>
            </a:extLst>
          </p:cNvPr>
          <p:cNvSpPr/>
          <p:nvPr/>
        </p:nvSpPr>
        <p:spPr>
          <a:xfrm rot="6293606">
            <a:off x="9128060" y="2766285"/>
            <a:ext cx="442513" cy="2230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82696004-6CF9-D65C-AE5E-8E0EC0A2FEE5}"/>
              </a:ext>
            </a:extLst>
          </p:cNvPr>
          <p:cNvSpPr/>
          <p:nvPr/>
        </p:nvSpPr>
        <p:spPr>
          <a:xfrm>
            <a:off x="3879542" y="4922378"/>
            <a:ext cx="431675" cy="244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721B4612-BCA7-9799-5D07-016EB49D86EF}"/>
              </a:ext>
            </a:extLst>
          </p:cNvPr>
          <p:cNvSpPr/>
          <p:nvPr/>
        </p:nvSpPr>
        <p:spPr>
          <a:xfrm>
            <a:off x="4496530" y="4864842"/>
            <a:ext cx="431675" cy="2444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21892A55-0C3E-A7FD-8412-00BAD3942EEE}"/>
              </a:ext>
            </a:extLst>
          </p:cNvPr>
          <p:cNvSpPr/>
          <p:nvPr/>
        </p:nvSpPr>
        <p:spPr>
          <a:xfrm>
            <a:off x="5983022" y="1766923"/>
            <a:ext cx="612823" cy="36677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E175AADB-1188-69F5-0A4B-3E5F073BF692}"/>
              </a:ext>
            </a:extLst>
          </p:cNvPr>
          <p:cNvSpPr/>
          <p:nvPr/>
        </p:nvSpPr>
        <p:spPr>
          <a:xfrm>
            <a:off x="7006099" y="1929032"/>
            <a:ext cx="612823" cy="36462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256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104A3-B361-74A9-56F6-C08FB87D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Juvenilní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7F92C0-FB48-BD04-6C55-528EF3799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42874"/>
            <a:ext cx="8946541" cy="5005525"/>
          </a:xfrm>
        </p:spPr>
        <p:txBody>
          <a:bodyPr>
            <a:normAutofit/>
          </a:bodyPr>
          <a:lstStyle/>
          <a:p>
            <a:r>
              <a:rPr lang="cs-CZ" sz="2800" b="1" u="sng" dirty="0"/>
              <a:t>Terapie: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Systémové kortikosteroidy</a:t>
            </a:r>
          </a:p>
          <a:p>
            <a:pPr marL="0" indent="0">
              <a:buNone/>
            </a:pPr>
            <a:r>
              <a:rPr lang="cs-CZ" dirty="0"/>
              <a:t>-1. linie, různá schémata</a:t>
            </a:r>
          </a:p>
          <a:p>
            <a:pPr marL="0" indent="0">
              <a:buNone/>
            </a:pPr>
            <a:r>
              <a:rPr lang="cs-CZ" dirty="0">
                <a:solidFill>
                  <a:srgbClr val="FFFF00"/>
                </a:solidFill>
              </a:rPr>
              <a:t>3denní pulz </a:t>
            </a:r>
            <a:r>
              <a:rPr lang="cs-CZ" dirty="0" err="1">
                <a:solidFill>
                  <a:srgbClr val="FFFF00"/>
                </a:solidFill>
              </a:rPr>
              <a:t>methylprednisolonu</a:t>
            </a:r>
            <a:r>
              <a:rPr lang="cs-CZ" dirty="0">
                <a:solidFill>
                  <a:srgbClr val="FFFF00"/>
                </a:solidFill>
              </a:rPr>
              <a:t> 15-30mg/kg/dávku…</a:t>
            </a:r>
            <a:r>
              <a:rPr lang="cs-CZ" dirty="0" err="1">
                <a:solidFill>
                  <a:srgbClr val="FFFF00"/>
                </a:solidFill>
              </a:rPr>
              <a:t>Prednison</a:t>
            </a:r>
            <a:r>
              <a:rPr lang="cs-CZ" dirty="0">
                <a:solidFill>
                  <a:srgbClr val="FFFF00"/>
                </a:solidFill>
              </a:rPr>
              <a:t> 1-2mg/kg/den 1měsíc…snížení dle kliniky, poklesu hodnot svalových enzymů</a:t>
            </a:r>
          </a:p>
          <a:p>
            <a:pPr marL="0" indent="0">
              <a:buNone/>
            </a:pPr>
            <a:endParaRPr lang="cs-CZ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cs-CZ" dirty="0"/>
              <a:t>Snížení svalových enzymů za 2 týdny, zlepšení svalové slabosti za 1-2 měsíce.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CAVE: Steroidní myopatie (</a:t>
            </a:r>
            <a:r>
              <a:rPr lang="cs-CZ" sz="1600" dirty="0"/>
              <a:t>slabost, atrofie pánevního pletence…nevykazuje EMG změny, není spojena s elevací svalových enzymů)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0EF230-4959-BEFA-7B2B-EFD8DC1C5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788" y="1152983"/>
            <a:ext cx="2628900" cy="15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6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C772A-4A24-9D0E-B6FE-9D1188C3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Juvenilní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51E4E7-8335-467A-2D7B-CD0DE5379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180730"/>
            <a:ext cx="8946541" cy="5521911"/>
          </a:xfrm>
        </p:spPr>
        <p:txBody>
          <a:bodyPr>
            <a:normAutofit/>
          </a:bodyPr>
          <a:lstStyle/>
          <a:p>
            <a:r>
              <a:rPr lang="cs-CZ" sz="2800" b="1" u="sng" dirty="0"/>
              <a:t>Terapie: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Kombinace</a:t>
            </a:r>
            <a:r>
              <a:rPr lang="cs-CZ" b="1" u="sng" dirty="0"/>
              <a:t> KS + MTX (15-20mg/týden), </a:t>
            </a:r>
            <a:r>
              <a:rPr lang="cs-CZ" b="1" u="sng" dirty="0" err="1"/>
              <a:t>CsA</a:t>
            </a:r>
            <a:r>
              <a:rPr lang="cs-CZ" b="1" u="sng" dirty="0"/>
              <a:t> (2,5-7,5mg/kg/den)</a:t>
            </a:r>
          </a:p>
          <a:p>
            <a:pPr marL="0" indent="0">
              <a:buNone/>
            </a:pPr>
            <a:r>
              <a:rPr lang="cs-CZ" dirty="0"/>
              <a:t>Dřívější remise než u </a:t>
            </a:r>
            <a:r>
              <a:rPr lang="cs-CZ" dirty="0" err="1"/>
              <a:t>monoterapie</a:t>
            </a:r>
            <a:r>
              <a:rPr lang="cs-CZ" dirty="0"/>
              <a:t> </a:t>
            </a:r>
            <a:r>
              <a:rPr lang="cs-CZ" dirty="0" err="1"/>
              <a:t>prednison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KS+MTX bezpečnější z hlediska NÚ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Mykofenolát</a:t>
            </a:r>
            <a:r>
              <a:rPr lang="cs-CZ" dirty="0"/>
              <a:t> </a:t>
            </a:r>
            <a:r>
              <a:rPr lang="cs-CZ" dirty="0" err="1"/>
              <a:t>mofetil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Azathioprin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Cyklofosfamid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Anti  </a:t>
            </a:r>
            <a:r>
              <a:rPr lang="cs-CZ" dirty="0" err="1"/>
              <a:t>TNFalfa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Imuglobuliny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Rituximab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Inhibitor Janusovy kinázy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98BDC6-3214-F9BA-3610-DB7992F5A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392" y="3205919"/>
            <a:ext cx="3039677" cy="218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28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8D99F7-F25B-938D-C322-08EC4044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Juvenilní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EFC17A-A98F-51DA-0469-1ADBCFE54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31650"/>
            <a:ext cx="8946541" cy="4916749"/>
          </a:xfrm>
        </p:spPr>
        <p:txBody>
          <a:bodyPr>
            <a:normAutofit/>
          </a:bodyPr>
          <a:lstStyle/>
          <a:p>
            <a:r>
              <a:rPr lang="cs-CZ" sz="2800" b="1" u="sng" dirty="0"/>
              <a:t>Terapie: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u="sng" dirty="0"/>
              <a:t>Lokální terapie: </a:t>
            </a:r>
          </a:p>
          <a:p>
            <a:pPr marL="0" indent="0">
              <a:buNone/>
            </a:pPr>
            <a:r>
              <a:rPr lang="cs-CZ" dirty="0" err="1"/>
              <a:t>Fotoprotekce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Topické kortikosteroidy</a:t>
            </a:r>
          </a:p>
          <a:p>
            <a:pPr marL="0" indent="0">
              <a:buNone/>
            </a:pPr>
            <a:r>
              <a:rPr lang="cs-CZ" dirty="0"/>
              <a:t>Topické </a:t>
            </a:r>
            <a:r>
              <a:rPr lang="cs-CZ" dirty="0" err="1"/>
              <a:t>imunomodulátory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CE91572-1ECA-975E-A398-C4469D28D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92" y="3527302"/>
            <a:ext cx="2850010" cy="22254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CD9FDF6-973F-9263-02C8-9C4FCD21B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800" y="1411797"/>
            <a:ext cx="2628900" cy="20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78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A9ED9-BBFA-D890-4848-2C1ECEBE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Juvenilní </a:t>
            </a:r>
            <a:r>
              <a:rPr lang="cs-CZ" dirty="0" err="1"/>
              <a:t>dermatomyozitida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6A3DBF-0FD0-92EB-D6CE-DAB080612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02672"/>
            <a:ext cx="8946541" cy="4845727"/>
          </a:xfrm>
        </p:spPr>
        <p:txBody>
          <a:bodyPr>
            <a:normAutofit/>
          </a:bodyPr>
          <a:lstStyle/>
          <a:p>
            <a:r>
              <a:rPr lang="cs-CZ" sz="2800" b="1" dirty="0"/>
              <a:t>Prognóza: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Monofázický</a:t>
            </a:r>
            <a:r>
              <a:rPr lang="cs-CZ" dirty="0"/>
              <a:t> průběh s remisí do 2 let od stanovení dg.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Polyfázický</a:t>
            </a:r>
            <a:r>
              <a:rPr lang="cs-CZ" dirty="0"/>
              <a:t> průběh s recidivou.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Chronický s aktivním onemocněním trvajícím více jak 2 roky (60%)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Horší prognóza: perzistující </a:t>
            </a:r>
            <a:r>
              <a:rPr lang="cs-CZ" dirty="0" err="1"/>
              <a:t>Gottronovy</a:t>
            </a:r>
            <a:r>
              <a:rPr lang="cs-CZ" dirty="0"/>
              <a:t> papuly</a:t>
            </a:r>
          </a:p>
          <a:p>
            <a:pPr marL="0" indent="0">
              <a:buNone/>
            </a:pPr>
            <a:r>
              <a:rPr lang="cs-CZ" dirty="0"/>
              <a:t>                                 abnormality  kapilár nehtového lůžka</a:t>
            </a:r>
          </a:p>
          <a:p>
            <a:pPr marL="0" indent="0">
              <a:buNone/>
            </a:pPr>
            <a:r>
              <a:rPr lang="cs-CZ" dirty="0"/>
              <a:t>                                 kalcifikace, ulcerace</a:t>
            </a:r>
          </a:p>
          <a:p>
            <a:pPr marL="0" indent="0">
              <a:buNone/>
            </a:pPr>
            <a:r>
              <a:rPr lang="cs-CZ" dirty="0"/>
              <a:t>                                 gastrointestinální </a:t>
            </a:r>
            <a:r>
              <a:rPr lang="cs-CZ" dirty="0" err="1"/>
              <a:t>vaskulopatie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Včasná dg., zahájení terapie …typické kožní projevy – dermatolog</a:t>
            </a:r>
          </a:p>
          <a:p>
            <a:pPr marL="0" indent="0">
              <a:buNone/>
            </a:pPr>
            <a:r>
              <a:rPr lang="cs-CZ"/>
              <a:t>Mezioborová spolupráce.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CEECFD8-4EAF-FEAC-35BF-76DC7FBD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294" y="3282010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92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4D3BC-8189-D99A-7975-95051194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46111" y="406999"/>
            <a:ext cx="9404723" cy="4571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AF67BF-665E-98F8-FC0B-C4F81C661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800" b="1" dirty="0"/>
          </a:p>
          <a:p>
            <a:pPr marL="0" indent="0" algn="ctr">
              <a:buNone/>
            </a:pPr>
            <a:endParaRPr lang="cs-CZ" sz="4800" b="1" dirty="0"/>
          </a:p>
          <a:p>
            <a:pPr marL="0" indent="0" algn="ctr">
              <a:buNone/>
            </a:pPr>
            <a:r>
              <a:rPr lang="cs-CZ" sz="4800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3871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63FAE-7729-90CD-D9DC-A0B7BFC1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08416"/>
          </a:xfrm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FF60E1-2D1D-33F3-9BDE-63609DC92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1047565"/>
            <a:ext cx="4811113" cy="5208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Nynější onemocnění:  </a:t>
            </a:r>
          </a:p>
          <a:p>
            <a:pPr marL="0" indent="0">
              <a:buNone/>
            </a:pPr>
            <a:r>
              <a:rPr lang="cs-CZ" dirty="0"/>
              <a:t>Erytém v obličeji trvající od konce 7/2023.</a:t>
            </a:r>
          </a:p>
          <a:p>
            <a:pPr marL="0" indent="0">
              <a:buNone/>
            </a:pPr>
            <a:r>
              <a:rPr lang="cs-CZ" dirty="0"/>
              <a:t>Od druhé poloviny 8/2024 otok obličej a</a:t>
            </a:r>
          </a:p>
          <a:p>
            <a:pPr marL="0" indent="0">
              <a:buNone/>
            </a:pPr>
            <a:r>
              <a:rPr lang="cs-CZ" dirty="0"/>
              <a:t>erytém na HKK, DKK na extenzorových stranách. 3.týden 8/2024 erytémové </a:t>
            </a:r>
            <a:r>
              <a:rPr lang="cs-CZ" dirty="0" err="1"/>
              <a:t>makuly</a:t>
            </a:r>
            <a:r>
              <a:rPr lang="cs-CZ" dirty="0"/>
              <a:t> na  PIP kloubech rukou .</a:t>
            </a:r>
          </a:p>
          <a:p>
            <a:pPr marL="0" indent="0">
              <a:buNone/>
            </a:pPr>
            <a:r>
              <a:rPr lang="cs-CZ" dirty="0" err="1"/>
              <a:t>Febrilie</a:t>
            </a:r>
            <a:r>
              <a:rPr lang="cs-CZ" dirty="0"/>
              <a:t> neguje, klouby neotékají, svalová slabost 0, bolesti břicha 0.</a:t>
            </a:r>
          </a:p>
          <a:p>
            <a:pPr marL="0" indent="0">
              <a:buNone/>
            </a:pPr>
            <a:r>
              <a:rPr lang="cs-CZ" dirty="0"/>
              <a:t>Projevy doprovázené pruritem.</a:t>
            </a:r>
          </a:p>
          <a:p>
            <a:pPr marL="0" indent="0">
              <a:buNone/>
            </a:pPr>
            <a:r>
              <a:rPr lang="cs-CZ" dirty="0"/>
              <a:t>Zpočátku cestou PLDD nasazen </a:t>
            </a:r>
            <a:r>
              <a:rPr lang="cs-CZ" dirty="0" err="1"/>
              <a:t>Prednison</a:t>
            </a:r>
            <a:r>
              <a:rPr lang="cs-CZ" dirty="0"/>
              <a:t> </a:t>
            </a:r>
            <a:r>
              <a:rPr lang="cs-CZ" dirty="0" err="1"/>
              <a:t>tbl</a:t>
            </a:r>
            <a:r>
              <a:rPr lang="cs-CZ" dirty="0"/>
              <a:t>. 20mg  1-0-1 na 10dní, </a:t>
            </a:r>
            <a:r>
              <a:rPr lang="cs-CZ" dirty="0" err="1"/>
              <a:t>Dithiaden</a:t>
            </a:r>
            <a:r>
              <a:rPr lang="cs-CZ" dirty="0"/>
              <a:t> tbl.1-1-1 + </a:t>
            </a:r>
            <a:r>
              <a:rPr lang="cs-CZ" dirty="0" err="1"/>
              <a:t>Aerius</a:t>
            </a:r>
            <a:r>
              <a:rPr lang="cs-CZ" dirty="0"/>
              <a:t> sirup 5ml/den – bez efektu.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80696879-B018-512C-92B4-71F324C28B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952033" y="1795324"/>
            <a:ext cx="5329515" cy="439634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363AFDE7-FBF8-C813-7EBD-99FB499EC53F}"/>
                  </a:ext>
                </a:extLst>
              </p14:cNvPr>
              <p14:cNvContentPartPr/>
              <p14:nvPr/>
            </p14:nvContentPartPr>
            <p14:xfrm>
              <a:off x="9010353" y="3257913"/>
              <a:ext cx="386280" cy="4500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363AFDE7-FBF8-C813-7EBD-99FB499EC53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04233" y="3251793"/>
                <a:ext cx="3985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22BF1511-C095-379C-14A6-D873B2C32404}"/>
                  </a:ext>
                </a:extLst>
              </p14:cNvPr>
              <p14:cNvContentPartPr/>
              <p14:nvPr/>
            </p14:nvContentPartPr>
            <p14:xfrm>
              <a:off x="9045993" y="3284193"/>
              <a:ext cx="550080" cy="2520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22BF1511-C095-379C-14A6-D873B2C324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92353" y="3176553"/>
                <a:ext cx="6577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E8891081-C857-7F0B-357C-4F1A90984859}"/>
                  </a:ext>
                </a:extLst>
              </p14:cNvPr>
              <p14:cNvContentPartPr/>
              <p14:nvPr/>
            </p14:nvContentPartPr>
            <p14:xfrm>
              <a:off x="7332753" y="3221913"/>
              <a:ext cx="577440" cy="36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E8891081-C857-7F0B-357C-4F1A909848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79113" y="3113913"/>
                <a:ext cx="68508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85A933EB-1956-0BB4-BD8C-3F5D5A9027B2}"/>
                  </a:ext>
                </a:extLst>
              </p14:cNvPr>
              <p14:cNvContentPartPr/>
              <p14:nvPr/>
            </p14:nvContentPartPr>
            <p14:xfrm>
              <a:off x="12890073" y="2493993"/>
              <a:ext cx="36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85A933EB-1956-0BB4-BD8C-3F5D5A9027B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36073" y="238635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007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56D6C-97C2-7732-269E-47FE5089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2" y="-1140781"/>
            <a:ext cx="9404723" cy="1400530"/>
          </a:xfrm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7172A2-E3F2-74E3-A902-AF0212BF9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6276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Vyšetření: </a:t>
            </a:r>
            <a:r>
              <a:rPr lang="cs-CZ" sz="2400" dirty="0"/>
              <a:t>21.8.2023</a:t>
            </a:r>
            <a:r>
              <a:rPr lang="cs-CZ" sz="2400" b="1" dirty="0"/>
              <a:t>,</a:t>
            </a:r>
            <a:r>
              <a:rPr lang="cs-CZ" dirty="0"/>
              <a:t>v den příjmu na dětské oddělení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FW v normě, </a:t>
            </a:r>
            <a:r>
              <a:rPr lang="cs-CZ" dirty="0" err="1"/>
              <a:t>KO+diff</a:t>
            </a:r>
            <a:r>
              <a:rPr lang="cs-CZ" dirty="0"/>
              <a:t>. : bez větších pozoruhodností, v </a:t>
            </a:r>
            <a:r>
              <a:rPr lang="cs-CZ" dirty="0" err="1"/>
              <a:t>diff</a:t>
            </a:r>
            <a:r>
              <a:rPr lang="cs-CZ" dirty="0"/>
              <a:t>. mírná </a:t>
            </a:r>
            <a:r>
              <a:rPr lang="cs-CZ" dirty="0" err="1"/>
              <a:t>monocytóza</a:t>
            </a:r>
            <a:r>
              <a:rPr lang="cs-CZ" dirty="0"/>
              <a:t>, eozinofilie. Koagulace  v normě.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CRP negativní, základní biochemie: ALT 0,71ukat/l, AST 0,72ukat/l, ALP 2,34ukat/</a:t>
            </a:r>
            <a:r>
              <a:rPr lang="cs-CZ" dirty="0" err="1"/>
              <a:t>l,laktátdehydrogenáza</a:t>
            </a:r>
            <a:r>
              <a:rPr lang="cs-CZ" dirty="0"/>
              <a:t> –</a:t>
            </a:r>
            <a:r>
              <a:rPr lang="cs-CZ" dirty="0" err="1"/>
              <a:t>sraž</a:t>
            </a:r>
            <a:r>
              <a:rPr lang="cs-CZ" dirty="0"/>
              <a:t>.,  </a:t>
            </a:r>
            <a:r>
              <a:rPr lang="cs-CZ" dirty="0" err="1"/>
              <a:t>kreatinkináza</a:t>
            </a:r>
            <a:r>
              <a:rPr lang="cs-CZ" dirty="0"/>
              <a:t>  4,55ukat/l, myoglobin  v normě, jinak bez pozoruhodností, </a:t>
            </a:r>
            <a:r>
              <a:rPr lang="cs-CZ" b="1" dirty="0">
                <a:solidFill>
                  <a:srgbClr val="FFFF00"/>
                </a:solidFill>
              </a:rPr>
              <a:t>celkové </a:t>
            </a:r>
            <a:r>
              <a:rPr lang="cs-CZ" b="1" dirty="0" err="1">
                <a:solidFill>
                  <a:srgbClr val="FFFF00"/>
                </a:solidFill>
              </a:rPr>
              <a:t>IgE</a:t>
            </a:r>
            <a:r>
              <a:rPr lang="cs-CZ" b="1" dirty="0">
                <a:solidFill>
                  <a:srgbClr val="FFFF00"/>
                </a:solidFill>
              </a:rPr>
              <a:t> 576</a:t>
            </a:r>
            <a:r>
              <a:rPr lang="cs-CZ" dirty="0">
                <a:solidFill>
                  <a:srgbClr val="FFFF00"/>
                </a:solidFill>
              </a:rPr>
              <a:t>,</a:t>
            </a:r>
            <a:r>
              <a:rPr lang="cs-CZ" dirty="0"/>
              <a:t> komplement negativní, RF negativní, buněčná imunita, CD64/16 v normě.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Autoimunity: ANA, ENA, anti DNA negativní.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Serrologie</a:t>
            </a:r>
            <a:r>
              <a:rPr lang="cs-CZ" dirty="0"/>
              <a:t> EB viru, mykoplazmata, chlamydie negativní, </a:t>
            </a:r>
            <a:r>
              <a:rPr lang="cs-CZ" dirty="0" err="1"/>
              <a:t>parvovirus</a:t>
            </a:r>
            <a:r>
              <a:rPr lang="cs-CZ" dirty="0"/>
              <a:t> B19 negativní. Pozitivní CMV v </a:t>
            </a:r>
            <a:r>
              <a:rPr lang="cs-CZ" dirty="0" err="1"/>
              <a:t>IgG</a:t>
            </a:r>
            <a:r>
              <a:rPr lang="cs-CZ" dirty="0"/>
              <a:t>, </a:t>
            </a:r>
            <a:r>
              <a:rPr lang="cs-CZ" dirty="0" err="1"/>
              <a:t>IgM</a:t>
            </a:r>
            <a:r>
              <a:rPr lang="cs-CZ" dirty="0"/>
              <a:t>, PCR negativní.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FF00"/>
                </a:solidFill>
              </a:rPr>
              <a:t>CLIA </a:t>
            </a:r>
            <a:r>
              <a:rPr lang="cs-CZ" b="1" dirty="0" err="1">
                <a:solidFill>
                  <a:srgbClr val="FFFF00"/>
                </a:solidFill>
              </a:rPr>
              <a:t>Borrel</a:t>
            </a:r>
            <a:r>
              <a:rPr lang="cs-CZ" b="1" dirty="0">
                <a:solidFill>
                  <a:srgbClr val="FFFF00"/>
                </a:solidFill>
              </a:rPr>
              <a:t>. pozitivní </a:t>
            </a:r>
            <a:r>
              <a:rPr lang="cs-CZ" b="1" dirty="0" err="1">
                <a:solidFill>
                  <a:srgbClr val="FFFF00"/>
                </a:solidFill>
              </a:rPr>
              <a:t>IgG</a:t>
            </a:r>
            <a:r>
              <a:rPr lang="cs-CZ" b="1" dirty="0">
                <a:solidFill>
                  <a:srgbClr val="FFFF00"/>
                </a:solidFill>
              </a:rPr>
              <a:t> i </a:t>
            </a:r>
            <a:r>
              <a:rPr lang="cs-CZ" b="1" dirty="0" err="1">
                <a:solidFill>
                  <a:srgbClr val="FFFF00"/>
                </a:solidFill>
              </a:rPr>
              <a:t>IgM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dirty="0">
                <a:solidFill>
                  <a:srgbClr val="FFFF00"/>
                </a:solidFill>
              </a:rPr>
              <a:t>, </a:t>
            </a:r>
            <a:r>
              <a:rPr lang="cs-CZ" b="1" dirty="0">
                <a:solidFill>
                  <a:srgbClr val="FFFF00"/>
                </a:solidFill>
              </a:rPr>
              <a:t>western </a:t>
            </a:r>
            <a:r>
              <a:rPr lang="cs-CZ" b="1" dirty="0" err="1">
                <a:solidFill>
                  <a:srgbClr val="FFFF00"/>
                </a:solidFill>
              </a:rPr>
              <a:t>blot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IgM</a:t>
            </a:r>
            <a:r>
              <a:rPr lang="cs-CZ" b="1" dirty="0">
                <a:solidFill>
                  <a:srgbClr val="FFFF00"/>
                </a:solidFill>
              </a:rPr>
              <a:t> hraniční</a:t>
            </a:r>
            <a:r>
              <a:rPr lang="cs-CZ" dirty="0"/>
              <a:t>, </a:t>
            </a:r>
            <a:r>
              <a:rPr lang="cs-CZ" dirty="0" err="1"/>
              <a:t>IgG</a:t>
            </a:r>
            <a:r>
              <a:rPr lang="cs-CZ" dirty="0"/>
              <a:t> negativní.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Infekční </a:t>
            </a:r>
            <a:r>
              <a:rPr lang="cs-CZ" b="1" dirty="0" err="1"/>
              <a:t>foky</a:t>
            </a:r>
            <a:r>
              <a:rPr lang="cs-CZ" b="1" dirty="0"/>
              <a:t>: </a:t>
            </a:r>
            <a:r>
              <a:rPr lang="cs-CZ" dirty="0"/>
              <a:t>bakteriologické vyšetření moči negativní, výtěr krk negativní, stěr z rekta negativní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Stěr z kůže na obličeji: </a:t>
            </a:r>
            <a:r>
              <a:rPr lang="cs-CZ" dirty="0"/>
              <a:t>mykologie negativní, bakteriologie. ojediněle </a:t>
            </a:r>
            <a:r>
              <a:rPr lang="cs-CZ" dirty="0" err="1"/>
              <a:t>Staphyloccocus</a:t>
            </a:r>
            <a:r>
              <a:rPr lang="cs-CZ" dirty="0"/>
              <a:t> aureus.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165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86ABA-425C-14C1-46A6-BCDC4B2B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2053A-7B77-34AD-E10F-8E99C9DA3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6214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Kontrolní laboratorní odběry:</a:t>
            </a:r>
            <a:r>
              <a:rPr lang="cs-CZ" dirty="0"/>
              <a:t> za 3dny</a:t>
            </a:r>
            <a:endParaRPr lang="cs-CZ" sz="2400" b="1" dirty="0"/>
          </a:p>
          <a:p>
            <a:pPr marL="0" indent="0">
              <a:buNone/>
            </a:pPr>
            <a:r>
              <a:rPr lang="cs-CZ" dirty="0"/>
              <a:t>ALT 0,76 </a:t>
            </a:r>
            <a:r>
              <a:rPr lang="cs-CZ" dirty="0" err="1"/>
              <a:t>ukat</a:t>
            </a:r>
            <a:r>
              <a:rPr lang="cs-CZ" dirty="0"/>
              <a:t>/l, AST 0,89ukat/l, </a:t>
            </a:r>
            <a:r>
              <a:rPr lang="cs-CZ" b="1" dirty="0" err="1">
                <a:solidFill>
                  <a:srgbClr val="FFFF00"/>
                </a:solidFill>
              </a:rPr>
              <a:t>kreatinkináza</a:t>
            </a:r>
            <a:r>
              <a:rPr lang="cs-CZ" b="1" dirty="0">
                <a:solidFill>
                  <a:srgbClr val="FFFF00"/>
                </a:solidFill>
              </a:rPr>
              <a:t> 9,43ukat/l, myoglobin 134ug/l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err="1"/>
              <a:t>Kapilaroskopie</a:t>
            </a:r>
            <a:r>
              <a:rPr lang="cs-CZ" b="1" dirty="0"/>
              <a:t>:</a:t>
            </a:r>
            <a:r>
              <a:rPr lang="cs-CZ" dirty="0"/>
              <a:t> Počet kapilár  je v některých obrazech snížen, </a:t>
            </a:r>
            <a:r>
              <a:rPr lang="cs-CZ" b="1" dirty="0">
                <a:solidFill>
                  <a:srgbClr val="FFFF00"/>
                </a:solidFill>
              </a:rPr>
              <a:t>kapiláry</a:t>
            </a:r>
            <a:r>
              <a:rPr lang="cs-CZ" b="1" dirty="0"/>
              <a:t> </a:t>
            </a:r>
            <a:r>
              <a:rPr lang="cs-CZ" dirty="0"/>
              <a:t>jsou </a:t>
            </a:r>
            <a:r>
              <a:rPr lang="cs-CZ" b="1" dirty="0">
                <a:solidFill>
                  <a:srgbClr val="FFFF00"/>
                </a:solidFill>
              </a:rPr>
              <a:t>dilatované</a:t>
            </a:r>
            <a:r>
              <a:rPr lang="cs-CZ" dirty="0"/>
              <a:t>, přítomny jsou i </a:t>
            </a:r>
            <a:r>
              <a:rPr lang="cs-CZ" dirty="0" err="1"/>
              <a:t>megakapiláry</a:t>
            </a:r>
            <a:r>
              <a:rPr lang="cs-CZ" dirty="0"/>
              <a:t>, </a:t>
            </a:r>
            <a:r>
              <a:rPr lang="cs-CZ" b="1" dirty="0">
                <a:solidFill>
                  <a:srgbClr val="FFFF00"/>
                </a:solidFill>
              </a:rPr>
              <a:t>avaskulární zóny</a:t>
            </a:r>
            <a:r>
              <a:rPr lang="cs-CZ" dirty="0"/>
              <a:t> a oj. I </a:t>
            </a:r>
            <a:r>
              <a:rPr lang="cs-CZ" dirty="0" err="1"/>
              <a:t>neoangiogenze</a:t>
            </a:r>
            <a:r>
              <a:rPr lang="cs-CZ" dirty="0"/>
              <a:t>. Závěr: patologický nález.</a:t>
            </a:r>
          </a:p>
          <a:p>
            <a:pPr marL="0" indent="0">
              <a:buNone/>
            </a:pPr>
            <a:endParaRPr lang="cs-CZ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cs-CZ" b="1" dirty="0"/>
              <a:t>MR stehenních svalů</a:t>
            </a:r>
            <a:r>
              <a:rPr lang="cs-CZ" b="1" dirty="0">
                <a:solidFill>
                  <a:srgbClr val="FFFF00"/>
                </a:solidFill>
              </a:rPr>
              <a:t>: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b="1" dirty="0">
                <a:solidFill>
                  <a:srgbClr val="FFFF00"/>
                </a:solidFill>
              </a:rPr>
              <a:t>obraz </a:t>
            </a:r>
            <a:r>
              <a:rPr lang="cs-CZ" b="1" dirty="0" err="1">
                <a:solidFill>
                  <a:srgbClr val="FFFF00"/>
                </a:solidFill>
              </a:rPr>
              <a:t>myozitidy</a:t>
            </a:r>
            <a:r>
              <a:rPr lang="cs-CZ" b="1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FF00"/>
                </a:solidFill>
              </a:rPr>
              <a:t>v oblasti svalů pletence pánevního,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FF00"/>
                </a:solidFill>
              </a:rPr>
              <a:t>svalů sedacích a přední svalové skupiny 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FF00"/>
                </a:solidFill>
              </a:rPr>
              <a:t>oboustranně</a:t>
            </a:r>
            <a:r>
              <a:rPr lang="cs-CZ" dirty="0">
                <a:solidFill>
                  <a:srgbClr val="FFFF00"/>
                </a:solidFill>
              </a:rPr>
              <a:t>, </a:t>
            </a:r>
            <a:r>
              <a:rPr lang="cs-CZ" dirty="0"/>
              <a:t>nejvýraznější postižení ve </a:t>
            </a:r>
          </a:p>
          <a:p>
            <a:pPr marL="0" indent="0">
              <a:buNone/>
            </a:pPr>
            <a:r>
              <a:rPr lang="cs-CZ" dirty="0"/>
              <a:t>smyslu </a:t>
            </a:r>
            <a:r>
              <a:rPr lang="cs-CZ" dirty="0" err="1"/>
              <a:t>myozitidy</a:t>
            </a:r>
            <a:r>
              <a:rPr lang="cs-CZ" dirty="0"/>
              <a:t>  v oblasti musculus </a:t>
            </a:r>
          </a:p>
          <a:p>
            <a:pPr marL="0" indent="0">
              <a:buNone/>
            </a:pPr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 vlevo a musculus  </a:t>
            </a:r>
            <a:r>
              <a:rPr lang="cs-CZ" dirty="0" err="1"/>
              <a:t>obturatotius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err="1"/>
              <a:t>externum</a:t>
            </a:r>
            <a:r>
              <a:rPr lang="cs-CZ" dirty="0"/>
              <a:t> i </a:t>
            </a:r>
            <a:r>
              <a:rPr lang="cs-CZ" dirty="0" err="1"/>
              <a:t>internum</a:t>
            </a:r>
            <a:r>
              <a:rPr lang="cs-CZ" dirty="0"/>
              <a:t> oboustranně.</a:t>
            </a:r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947E94-27C2-A386-B9C6-E28E9731C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770" y="3559924"/>
            <a:ext cx="4740676" cy="28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07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C4D00-71A4-45F8-FA94-037385C0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387112-50D8-F13A-1B90-78E10740C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Spirometrie: </a:t>
            </a:r>
            <a:r>
              <a:rPr lang="cs-CZ" dirty="0"/>
              <a:t>bez patologie</a:t>
            </a:r>
          </a:p>
          <a:p>
            <a:pPr marL="0" indent="0">
              <a:buNone/>
            </a:pPr>
            <a:r>
              <a:rPr lang="cs-CZ" b="1" dirty="0"/>
              <a:t>RTG </a:t>
            </a:r>
            <a:r>
              <a:rPr lang="cs-CZ" b="1" dirty="0" err="1"/>
              <a:t>S+P:</a:t>
            </a:r>
            <a:r>
              <a:rPr lang="cs-CZ" sz="2400" dirty="0" err="1"/>
              <a:t>Plicní</a:t>
            </a:r>
            <a:r>
              <a:rPr lang="cs-CZ" sz="2400" dirty="0"/>
              <a:t> křídla rozvinutá, zevní brániční úhly </a:t>
            </a:r>
            <a:r>
              <a:rPr lang="cs-CZ" sz="2400" dirty="0" err="1"/>
              <a:t>volné.Parenchym</a:t>
            </a:r>
            <a:r>
              <a:rPr lang="cs-CZ" sz="2400" dirty="0"/>
              <a:t>  bez </a:t>
            </a:r>
            <a:r>
              <a:rPr lang="cs-CZ" sz="2400" dirty="0" err="1"/>
              <a:t>infiltrativních</a:t>
            </a:r>
            <a:r>
              <a:rPr lang="cs-CZ" sz="2400" dirty="0"/>
              <a:t> či ložiskových změn. Srdce nezvětšené, kompenzované v malém oběhu. Horní mediastinum  štíhlé, plicní hily bez expanze.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UZ </a:t>
            </a:r>
            <a:r>
              <a:rPr lang="cs-CZ" b="1" dirty="0" err="1"/>
              <a:t>břicha:</a:t>
            </a:r>
            <a:r>
              <a:rPr lang="cs-CZ" sz="2000" dirty="0" err="1"/>
              <a:t>parenchymové</a:t>
            </a:r>
            <a:r>
              <a:rPr lang="cs-CZ" sz="2000" dirty="0"/>
              <a:t> orgány bez patologických ložisek, játra MCL 103, žlučník </a:t>
            </a:r>
            <a:r>
              <a:rPr lang="cs-CZ" sz="2000" dirty="0" err="1"/>
              <a:t>bpn</a:t>
            </a:r>
            <a:r>
              <a:rPr lang="cs-CZ" sz="2000" dirty="0"/>
              <a:t>., PL 89 </a:t>
            </a:r>
            <a:r>
              <a:rPr lang="cs-CZ" sz="2000" dirty="0" err="1"/>
              <a:t>bpn</a:t>
            </a:r>
            <a:r>
              <a:rPr lang="cs-CZ" sz="2000" dirty="0"/>
              <a:t>., LL 87 , slezina 98mm, střevní kličky bez ilea či invaginace. MM nenaplněn, malá pánev  bez volné tekutiny, bez mezenteriální  lymfadenitidy.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Oční vyšetření: </a:t>
            </a:r>
            <a:r>
              <a:rPr lang="cs-CZ" dirty="0"/>
              <a:t>fyziologický nález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Kardiologické vyšetření: </a:t>
            </a:r>
            <a:r>
              <a:rPr lang="cs-CZ" dirty="0"/>
              <a:t>strukturálně i funkčně normální nález na srdci.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Neurologické vyšetření:</a:t>
            </a:r>
            <a:r>
              <a:rPr lang="cs-CZ" dirty="0"/>
              <a:t> topický nález v normě, mírně tužší lýtka.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81279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A6062-AE98-7CC3-3FB1-B7852E30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D2B12-1755-2E0C-650D-E7FC317D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736847"/>
            <a:ext cx="8946541" cy="551155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Subjektivní obtíže: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Obtíže při česání vlasů neguje, obtížnou chůzi do schodů neguje, bez dechových, bez polykacích obtíží…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Neguje bolesti břicha, únavu, nevolnost,  není úbytek hmotnosti.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Není </a:t>
            </a:r>
            <a:r>
              <a:rPr lang="cs-CZ" dirty="0" err="1"/>
              <a:t>fotosenzitivita</a:t>
            </a:r>
            <a:r>
              <a:rPr lang="cs-CZ" dirty="0"/>
              <a:t> (výsev na konci 7/2023 ).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331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E824F-E5E9-57D9-4B6A-9B32E52E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Kazuistika z dětské ambulance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733C2A-43A8-5E1F-DB35-CCA4E6DAE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313" y="2029287"/>
            <a:ext cx="4396338" cy="576262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6BB0D-1B87-8690-7DC3-ED287A8D1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712" y="1453815"/>
            <a:ext cx="4975939" cy="5257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Objektivní nález:</a:t>
            </a:r>
          </a:p>
          <a:p>
            <a:pPr marL="0" indent="0">
              <a:buNone/>
            </a:pPr>
            <a:r>
              <a:rPr lang="cs-CZ" dirty="0"/>
              <a:t>V oblasti obličeje včetně víček difúzní erytém výraznější růžové barvy, ostře ohraničený, bez palpačního proteplení. Otok celého obličeje. Erytém i otok v oblasti ušních boltců.</a:t>
            </a:r>
          </a:p>
          <a:p>
            <a:pPr marL="0" indent="0">
              <a:buNone/>
            </a:pPr>
            <a:r>
              <a:rPr lang="cs-CZ" dirty="0"/>
              <a:t>Šálový příznak. Na  obou HKK a méně na DKK drobné erytém. </a:t>
            </a:r>
            <a:r>
              <a:rPr lang="cs-CZ" dirty="0" err="1"/>
              <a:t>makuly</a:t>
            </a:r>
            <a:r>
              <a:rPr lang="cs-CZ" dirty="0"/>
              <a:t> , na extenzorových partiích  </a:t>
            </a:r>
            <a:r>
              <a:rPr lang="cs-CZ" dirty="0" err="1"/>
              <a:t>makulopapuly</a:t>
            </a:r>
            <a:r>
              <a:rPr lang="cs-CZ" dirty="0"/>
              <a:t> výraznější, růžové barvy, stejné afekce  na drobných ručních kloubech – </a:t>
            </a:r>
            <a:r>
              <a:rPr lang="cs-CZ" dirty="0" err="1"/>
              <a:t>Gottronovy</a:t>
            </a:r>
            <a:r>
              <a:rPr lang="cs-CZ" dirty="0"/>
              <a:t> papuly.</a:t>
            </a:r>
          </a:p>
          <a:p>
            <a:pPr marL="0" indent="0">
              <a:buNone/>
            </a:pPr>
            <a:r>
              <a:rPr lang="cs-CZ" dirty="0"/>
              <a:t>V oblasti nehtových lůžek, valů drobné hemoragie, na gingivách bez obdobných změn. Kalcifikace nebyl přítomny. </a:t>
            </a:r>
            <a:r>
              <a:rPr lang="cs-CZ" dirty="0" err="1"/>
              <a:t>Gowersovo</a:t>
            </a:r>
            <a:r>
              <a:rPr lang="cs-CZ" dirty="0"/>
              <a:t> znamení negativní.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09F6F87-ED9B-3973-E582-5A880B051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A5B4C86-C223-9D93-866E-6016F086AD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5400000">
            <a:off x="4954510" y="390294"/>
            <a:ext cx="3741738" cy="2961149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A964D1-40A2-EE63-5D90-C7F4A6A58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1" t="36249" r="7703" b="21323"/>
          <a:stretch/>
        </p:blipFill>
        <p:spPr>
          <a:xfrm>
            <a:off x="1413376" y="53284"/>
            <a:ext cx="3931427" cy="140053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22607AA-FEA5-4548-F157-0C1656D3C4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5" t="13671" r="12649" b="15237"/>
          <a:stretch/>
        </p:blipFill>
        <p:spPr>
          <a:xfrm rot="5400000">
            <a:off x="5086352" y="3849468"/>
            <a:ext cx="3266985" cy="275008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1BDD98C-1411-B56C-AE80-1DBA9B1DE1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683" r="13139" b="21578"/>
          <a:stretch/>
        </p:blipFill>
        <p:spPr>
          <a:xfrm rot="5400000">
            <a:off x="8256710" y="1655688"/>
            <a:ext cx="5663956" cy="2352582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5AE5E9C7-2E2B-4C1B-05B5-6A22CA43DA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712" b="16186"/>
          <a:stretch/>
        </p:blipFill>
        <p:spPr>
          <a:xfrm rot="5400000">
            <a:off x="6336901" y="1713391"/>
            <a:ext cx="5663953" cy="22371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1536BE9D-8AB7-B82B-9E66-1F826E864920}"/>
                  </a:ext>
                </a:extLst>
              </p14:cNvPr>
              <p14:cNvContentPartPr/>
              <p14:nvPr/>
            </p14:nvContentPartPr>
            <p14:xfrm>
              <a:off x="7110633" y="1366833"/>
              <a:ext cx="408600" cy="972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1536BE9D-8AB7-B82B-9E66-1F826E8649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56633" y="1258833"/>
                <a:ext cx="5162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51854756-10BD-BC19-9339-254D79E9E749}"/>
                  </a:ext>
                </a:extLst>
              </p14:cNvPr>
              <p14:cNvContentPartPr/>
              <p14:nvPr/>
            </p14:nvContentPartPr>
            <p14:xfrm>
              <a:off x="5956833" y="1332993"/>
              <a:ext cx="370800" cy="5220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51854756-10BD-BC19-9339-254D79E9E7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02833" y="1224993"/>
                <a:ext cx="47844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C259EC28-4308-3AE5-07D9-1419038A2788}"/>
                  </a:ext>
                </a:extLst>
              </p14:cNvPr>
              <p14:cNvContentPartPr/>
              <p14:nvPr/>
            </p14:nvContentPartPr>
            <p14:xfrm>
              <a:off x="523713" y="1597953"/>
              <a:ext cx="360" cy="3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C259EC28-4308-3AE5-07D9-1419038A278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713" y="148995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2128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979A4-AC56-401B-652C-855FED40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5719"/>
          </a:xfrm>
        </p:spPr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B900F9-E78D-2102-2AF4-6D9047ED6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39193"/>
            <a:ext cx="8946541" cy="609008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Závěr: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rgbClr val="FFFF00"/>
                </a:solidFill>
              </a:rPr>
              <a:t>Juvenilní </a:t>
            </a:r>
            <a:r>
              <a:rPr lang="cs-CZ" sz="3600" b="1" dirty="0" err="1">
                <a:solidFill>
                  <a:srgbClr val="FFFF00"/>
                </a:solidFill>
              </a:rPr>
              <a:t>dermatomyozitida</a:t>
            </a:r>
            <a:endParaRPr lang="cs-CZ" sz="36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Typický kožní nález</a:t>
            </a:r>
          </a:p>
          <a:p>
            <a:pPr marL="0" indent="0">
              <a:buNone/>
            </a:pPr>
            <a:r>
              <a:rPr lang="cs-CZ" b="1" dirty="0"/>
              <a:t>Pozitivní </a:t>
            </a:r>
            <a:r>
              <a:rPr lang="cs-CZ" b="1" dirty="0" err="1"/>
              <a:t>kapilaroskopie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Elevace svalových enzymů + myoglobinu</a:t>
            </a:r>
          </a:p>
          <a:p>
            <a:pPr marL="0" indent="0">
              <a:buNone/>
            </a:pPr>
            <a:r>
              <a:rPr lang="cs-CZ" b="1" dirty="0"/>
              <a:t>Pozitivní nález na MR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…..pacientka splňuje diagnostická kritéria i přes chybění proximální svalové slabosti …</a:t>
            </a:r>
            <a:r>
              <a:rPr lang="cs-CZ" b="1" dirty="0" err="1"/>
              <a:t>Hypomyopatická</a:t>
            </a:r>
            <a:r>
              <a:rPr lang="cs-CZ" b="1" dirty="0"/>
              <a:t> DM</a:t>
            </a:r>
          </a:p>
          <a:p>
            <a:pPr marL="0" indent="0">
              <a:buNone/>
            </a:pPr>
            <a:r>
              <a:rPr lang="cs-CZ" dirty="0"/>
              <a:t>… vedlejší nález atopické dermatitidy (celkové </a:t>
            </a:r>
            <a:r>
              <a:rPr lang="cs-CZ" dirty="0" err="1"/>
              <a:t>IgE</a:t>
            </a:r>
            <a:r>
              <a:rPr lang="cs-CZ" dirty="0"/>
              <a:t> 576, </a:t>
            </a:r>
            <a:r>
              <a:rPr lang="cs-CZ" dirty="0" err="1"/>
              <a:t>eosinofilie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endParaRPr lang="cs-CZ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8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5ebea37-ca94-40b2-b087-35b30e9cc13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AE9B5902F4D74E81B40C2F7580C3CE" ma:contentTypeVersion="12" ma:contentTypeDescription="Vytvoří nový dokument" ma:contentTypeScope="" ma:versionID="2a519b9cfb3d4cdbdb1bfb29200f52e1">
  <xsd:schema xmlns:xsd="http://www.w3.org/2001/XMLSchema" xmlns:xs="http://www.w3.org/2001/XMLSchema" xmlns:p="http://schemas.microsoft.com/office/2006/metadata/properties" xmlns:ns3="85ebea37-ca94-40b2-b087-35b30e9cc130" xmlns:ns4="fb867ab2-eaca-46de-b0bc-e281d0b4883d" targetNamespace="http://schemas.microsoft.com/office/2006/metadata/properties" ma:root="true" ma:fieldsID="acb1d2c645bdb542def122484e2cbf39" ns3:_="" ns4:_="">
    <xsd:import namespace="85ebea37-ca94-40b2-b087-35b30e9cc130"/>
    <xsd:import namespace="fb867ab2-eaca-46de-b0bc-e281d0b488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bea37-ca94-40b2-b087-35b30e9cc1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67ab2-eaca-46de-b0bc-e281d0b4883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E3B841-86D5-48A7-96B6-30E6E6B871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2D1E59-7A1A-4F30-B315-56DD57C12F7B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b867ab2-eaca-46de-b0bc-e281d0b4883d"/>
    <ds:schemaRef ds:uri="85ebea37-ca94-40b2-b087-35b30e9cc13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A5BFDA1-1E0C-4112-9C74-82B6E3BC44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ebea37-ca94-40b2-b087-35b30e9cc130"/>
    <ds:schemaRef ds:uri="fb867ab2-eaca-46de-b0bc-e281d0b488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858</TotalTime>
  <Words>1664</Words>
  <Application>Microsoft Office PowerPoint</Application>
  <PresentationFormat>Širokoúhlá obrazovka</PresentationFormat>
  <Paragraphs>234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Wingdings</vt:lpstr>
      <vt:lpstr>Wingdings 3</vt:lpstr>
      <vt:lpstr>Ion</vt:lpstr>
      <vt:lpstr>Juvenilní dermatomyozitida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Kazuistika z dětské ambulance</vt:lpstr>
      <vt:lpstr>Prezentace aplikace PowerPoint</vt:lpstr>
      <vt:lpstr>Prezentace aplikace PowerPoint</vt:lpstr>
      <vt:lpstr>Juvenilní dermatomyozitida</vt:lpstr>
      <vt:lpstr>Prezentace aplikace PowerPoint</vt:lpstr>
      <vt:lpstr>Juvenilní dermatomyozitida</vt:lpstr>
      <vt:lpstr>Juvenilní dermatomyozitida</vt:lpstr>
      <vt:lpstr>Juvenilní dermatomyoizitida</vt:lpstr>
      <vt:lpstr>Juvenilní dermatomyozitida</vt:lpstr>
      <vt:lpstr>Juvenilní dermatomyozitida</vt:lpstr>
      <vt:lpstr>Juvenilní dermatomyozitida</vt:lpstr>
      <vt:lpstr>Prezentace aplikace PowerPoint</vt:lpstr>
      <vt:lpstr>Juvenilni dermatomyozitida</vt:lpstr>
      <vt:lpstr>Juvenilni dermatomyozitida</vt:lpstr>
      <vt:lpstr>Juvenilní dermatomyozitida</vt:lpstr>
      <vt:lpstr>Juvenilní dermatomyozitida</vt:lpstr>
      <vt:lpstr>Juvenilní dermatomyozitida</vt:lpstr>
      <vt:lpstr>Juvenilní dermatomyozitida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Svobodová Natálie</dc:creator>
  <cp:lastModifiedBy>Eli</cp:lastModifiedBy>
  <cp:revision>113</cp:revision>
  <dcterms:created xsi:type="dcterms:W3CDTF">2023-09-05T14:29:47Z</dcterms:created>
  <dcterms:modified xsi:type="dcterms:W3CDTF">2024-10-16T14:14:26Z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0x01010068AE9B5902F4D74E81B40C2F7580C3CE</vt:lpwstr>
  </property>
</Properties>
</file>